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F9155F6-B2B2-4E3D-86BA-D816DC2440E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253E9D7-7F49-4C60-86F1-BE44AE1BB839}" type="slidenum">
              <a:rPr lang="en-US" sz="1200" b="0" strike="noStrike" spc="-1">
                <a:solidFill>
                  <a:srgbClr val="000000"/>
                </a:solidFill>
                <a:latin typeface="Delicious-Roman"/>
                <a:ea typeface="ＭＳ Ｐゴシック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5B4883D-3BEC-454B-A93A-C02E0F53BFB0}" type="slidenum">
              <a:rPr lang="en-US" sz="1200" b="0" strike="noStrike" spc="-1">
                <a:solidFill>
                  <a:srgbClr val="000000"/>
                </a:solidFill>
                <a:latin typeface="Delicious-Roman"/>
                <a:ea typeface="ＭＳ Ｐゴシック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9709188-3C86-4613-B2D5-C40169519BCE}" type="slidenum">
              <a:rPr lang="en-US" sz="1200" b="0" strike="noStrike" spc="-1">
                <a:solidFill>
                  <a:srgbClr val="000000"/>
                </a:solidFill>
                <a:latin typeface="Delicious-Roman"/>
                <a:ea typeface="ＭＳ Ｐゴシック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BE9C975-581D-47E8-838F-0D28CD894953}" type="slidenum">
              <a:rPr lang="en-US" sz="1200" b="0" strike="noStrike" spc="-1">
                <a:solidFill>
                  <a:srgbClr val="000000"/>
                </a:solidFill>
                <a:latin typeface="Delicious-Roman"/>
                <a:ea typeface="ＭＳ Ｐゴシック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A61B7C5-DCF9-46ED-A66F-EFD9DF835F12}" type="slidenum">
              <a:rPr lang="en-US" sz="1200" b="0" strike="noStrike" spc="-1">
                <a:solidFill>
                  <a:srgbClr val="000000"/>
                </a:solidFill>
                <a:latin typeface="Delicious-Roman"/>
                <a:ea typeface="ＭＳ Ｐゴシック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88C5001-E929-4D8B-A17C-5278DB5D8478}" type="slidenum">
              <a:rPr lang="en-US" sz="1200" b="0" strike="noStrike" spc="-1">
                <a:solidFill>
                  <a:srgbClr val="000000"/>
                </a:solidFill>
                <a:latin typeface="Delicious-Roman"/>
                <a:ea typeface="ＭＳ Ｐゴシック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0"/>
          <p:cNvPicPr/>
          <p:nvPr/>
        </p:nvPicPr>
        <p:blipFill>
          <a:blip r:embed="rId14"/>
          <a:stretch/>
        </p:blipFill>
        <p:spPr>
          <a:xfrm>
            <a:off x="10617120" y="154440"/>
            <a:ext cx="1269360" cy="547560"/>
          </a:xfrm>
          <a:prstGeom prst="rect">
            <a:avLst/>
          </a:prstGeom>
          <a:ln>
            <a:noFill/>
          </a:ln>
        </p:spPr>
      </p:pic>
      <p:sp>
        <p:nvSpPr>
          <p:cNvPr id="5" name="Line 1"/>
          <p:cNvSpPr/>
          <p:nvPr/>
        </p:nvSpPr>
        <p:spPr>
          <a:xfrm>
            <a:off x="0" y="839520"/>
            <a:ext cx="12191760" cy="0"/>
          </a:xfrm>
          <a:prstGeom prst="line">
            <a:avLst/>
          </a:prstGeom>
          <a:ln w="31680">
            <a:solidFill>
              <a:srgbClr val="843144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10"/>
          <p:cNvPicPr/>
          <p:nvPr/>
        </p:nvPicPr>
        <p:blipFill>
          <a:blip r:embed="rId14"/>
          <a:stretch/>
        </p:blipFill>
        <p:spPr>
          <a:xfrm>
            <a:off x="10617120" y="154440"/>
            <a:ext cx="1269360" cy="547560"/>
          </a:xfrm>
          <a:prstGeom prst="rect">
            <a:avLst/>
          </a:prstGeom>
          <a:ln>
            <a:noFill/>
          </a:ln>
        </p:spPr>
      </p:pic>
      <p:sp>
        <p:nvSpPr>
          <p:cNvPr id="41" name="Line 1"/>
          <p:cNvSpPr/>
          <p:nvPr/>
        </p:nvSpPr>
        <p:spPr>
          <a:xfrm>
            <a:off x="0" y="839520"/>
            <a:ext cx="12191760" cy="0"/>
          </a:xfrm>
          <a:prstGeom prst="line">
            <a:avLst/>
          </a:prstGeom>
          <a:ln w="31680">
            <a:solidFill>
              <a:srgbClr val="843144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rafik 10"/>
          <p:cNvPicPr/>
          <p:nvPr/>
        </p:nvPicPr>
        <p:blipFill>
          <a:blip r:embed="rId14"/>
          <a:stretch/>
        </p:blipFill>
        <p:spPr>
          <a:xfrm>
            <a:off x="10617120" y="154440"/>
            <a:ext cx="1269720" cy="547920"/>
          </a:xfrm>
          <a:prstGeom prst="rect">
            <a:avLst/>
          </a:prstGeom>
          <a:ln>
            <a:noFill/>
          </a:ln>
        </p:spPr>
      </p:pic>
      <p:sp>
        <p:nvSpPr>
          <p:cNvPr id="81" name="Line 1"/>
          <p:cNvSpPr/>
          <p:nvPr/>
        </p:nvSpPr>
        <p:spPr>
          <a:xfrm>
            <a:off x="0" y="839520"/>
            <a:ext cx="12191760" cy="0"/>
          </a:xfrm>
          <a:prstGeom prst="line">
            <a:avLst/>
          </a:prstGeom>
          <a:ln w="31680">
            <a:solidFill>
              <a:srgbClr val="843144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609480" y="941760"/>
            <a:ext cx="10972440" cy="1142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Titelmasterformat durch Klicken bearbeiten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09480" y="2148120"/>
            <a:ext cx="10972440" cy="4117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Formatvorlagen des Textmasters bearbeiten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de-DE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Zweite Ebene</a:t>
            </a:r>
            <a:endParaRPr lang="de-DE" sz="2800" b="0" strike="noStrike" spc="-1">
              <a:solidFill>
                <a:srgbClr val="000000"/>
              </a:solidFill>
              <a:latin typeface="Candara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Dritte Ebene</a:t>
            </a:r>
            <a:endParaRPr lang="de-DE" sz="2400" b="0" strike="noStrike" spc="-1">
              <a:solidFill>
                <a:srgbClr val="000000"/>
              </a:solidFill>
              <a:latin typeface="Candara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de-DE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Vierte Ebene</a:t>
            </a:r>
            <a:endParaRPr lang="de-DE" sz="2000" b="0" strike="noStrike" spc="-1">
              <a:solidFill>
                <a:srgbClr val="000000"/>
              </a:solidFill>
              <a:latin typeface="Candara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de-DE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Fünfte Ebene</a:t>
            </a:r>
            <a:endParaRPr lang="de-DE" sz="2000" b="0" strike="noStrike" spc="-1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841D3D0-5DF1-4E4F-B53C-66B83B9D8141}" type="datetime">
              <a:rPr lang="en-US" sz="1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11/10/2020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321E0523-204A-4F03-ACC3-CA9F19BD909D}" type="slidenum">
              <a:rPr lang="en-US" sz="1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xml_dtd_elements.asp" TargetMode="External"/><Relationship Id="rId2" Type="http://schemas.openxmlformats.org/officeDocument/2006/relationships/hyperlink" Target="https://www.w3schools.com/xml/xml_dtd_intro.asp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schema_example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vesandletters/aor/blob/master/XMLschema/aor_20141023.dtd" TargetMode="External"/><Relationship Id="rId2" Type="http://schemas.openxmlformats.org/officeDocument/2006/relationships/hyperlink" Target="https://www.w3schools.com/xml/xml_dtd_entities.asp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eginnersbook.com/2018/10/xml-tutorial-learn-xml/" TargetMode="External"/><Relationship Id="rId2" Type="http://schemas.openxmlformats.org/officeDocument/2006/relationships/hyperlink" Target="https://www.w3schools.com/xml/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archaeologyofreading.org/wp-content/uploads/sites/21/2019/04/AOR2_Transcribers_Manual_29012019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71320" y="2289240"/>
            <a:ext cx="11048400" cy="22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3346474" y="1134820"/>
            <a:ext cx="5498091" cy="514779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4800" b="1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Modul 5b XML</a:t>
            </a:r>
          </a:p>
          <a:p>
            <a:pPr algn="ctr"/>
            <a:r>
              <a:rPr lang="en-US" sz="4800" spc="-1" dirty="0">
                <a:solidFill>
                  <a:srgbClr val="843144"/>
                </a:solidFill>
                <a:latin typeface="Candara"/>
                <a:ea typeface="ＭＳ Ｐゴシック"/>
              </a:rPr>
              <a:t>Session 1, 11-11-2020</a:t>
            </a: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r>
              <a:rPr lang="en-US" sz="4800" spc="-1" dirty="0">
                <a:solidFill>
                  <a:srgbClr val="843144"/>
                </a:solidFill>
                <a:latin typeface="Candara"/>
                <a:ea typeface="ＭＳ Ｐゴシック"/>
              </a:rPr>
              <a:t>Dr. Jaap Geraerts</a:t>
            </a:r>
          </a:p>
          <a:p>
            <a:pPr algn="ctr"/>
            <a:endParaRPr lang="en-US" sz="4800" strike="noStrike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trike="noStrike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/>
            <a:endParaRPr lang="en-US" sz="480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609480" y="902520"/>
            <a:ext cx="10972440" cy="527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&lt;marginalia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hand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"Italian"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&lt;language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ident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"IT"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&lt;position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place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"tail"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book_orientation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"0"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&lt;marginalia_text&gt;</a:t>
            </a:r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La vita di Castruccio da Lucca, composta da Machiauelli: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&lt;/marginalia_text&gt;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&lt;person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"Machiavelli"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&lt;book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title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"La vita di Castruccio Castracani"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&lt;/position&gt;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&lt;/language&gt;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&lt;language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ident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"EN"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&lt;position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place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"tail"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book_orientation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"0"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&lt;marginalia_text&gt;</a:t>
            </a:r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a manifest Imitation of this Life of Romulus, </a:t>
            </a:r>
            <a:r>
              <a:rPr lang="de-DE" sz="1400" b="0" strike="noStrike" spc="-1">
                <a:solidFill>
                  <a:srgbClr val="9696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&amp;amp;</a:t>
            </a:r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his braue exploits. Fine Presidents for a new Prince, or aspiring Aduenturer, in the conceit of Machiauel. Designes, </a:t>
            </a:r>
            <a:r>
              <a:rPr lang="de-DE" sz="1400" b="0" strike="noStrike" spc="-1">
                <a:solidFill>
                  <a:srgbClr val="9696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&amp;amp;</a:t>
            </a:r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platforms easie: but the Trial weightie, </a:t>
            </a:r>
            <a:r>
              <a:rPr lang="de-DE" sz="1400" b="0" strike="noStrike" spc="-1">
                <a:solidFill>
                  <a:srgbClr val="9696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&amp;amp;</a:t>
            </a:r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terrible at the brunt: as the cunning 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        Sibyl foretould A[e]neas, in his great aduenture for Italie;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&lt;/marginalia_text&gt;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&lt;person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"Romulus"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&lt;person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"Machiavelli"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&lt;person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"Aeneas"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&lt;person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"Cumaean Sibyl"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de-DE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    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&lt;X-ref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person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"Virgil"</a:t>
            </a:r>
            <a:r>
              <a:rPr lang="de-DE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book_title</a:t>
            </a:r>
            <a:r>
              <a:rPr lang="de-DE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de-DE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"Aeneid"</a:t>
            </a:r>
            <a:r>
              <a:rPr lang="de-DE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endParaRPr lang="de-DE" sz="1400" b="0" strike="noStrike" spc="-1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150" name="Picture 7"/>
          <p:cNvPicPr/>
          <p:nvPr/>
        </p:nvPicPr>
        <p:blipFill>
          <a:blip r:embed="rId2"/>
          <a:srcRect l="7453" t="50008" r="18752" b="29696"/>
          <a:stretch/>
        </p:blipFill>
        <p:spPr>
          <a:xfrm>
            <a:off x="293040" y="4911840"/>
            <a:ext cx="11645640" cy="17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09480" y="94176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XML DTD &amp; Schema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609480" y="2148120"/>
            <a:ext cx="10972440" cy="4117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  <a:hlinkClick r:id="rId2"/>
              </a:rPr>
              <a:t>Document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  <a:hlinkClick r:id="rId2"/>
              </a:rPr>
              <a:t> Type Definition</a:t>
            </a: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 marL="343080" indent="-342720">
              <a:spcBef>
                <a:spcPts val="641"/>
              </a:spcBef>
              <a:buClr>
                <a:srgbClr val="0000FF"/>
              </a:buClr>
              <a:buFont typeface="Arial"/>
              <a:buChar char="•"/>
            </a:pP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de-DE" sz="2800" dirty="0">
                <a:solidFill>
                  <a:srgbClr val="000096"/>
                </a:solidFill>
                <a:highlight>
                  <a:srgbClr val="FFFFFF"/>
                </a:highlight>
              </a:rPr>
              <a:t>!ELEMENT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 err="1">
                <a:solidFill>
                  <a:srgbClr val="0000FF"/>
                </a:solidFill>
                <a:highlight>
                  <a:srgbClr val="FFFFFF"/>
                </a:highlight>
              </a:rPr>
              <a:t>cookbook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recipe</a:t>
            </a:r>
            <a:r>
              <a:rPr lang="de-DE" sz="2800" dirty="0">
                <a:solidFill>
                  <a:srgbClr val="FF0000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   &lt;</a:t>
            </a:r>
            <a:r>
              <a:rPr lang="de-DE" sz="2800" dirty="0">
                <a:solidFill>
                  <a:srgbClr val="000096"/>
                </a:solidFill>
                <a:highlight>
                  <a:srgbClr val="FFFFFF"/>
                </a:highlight>
              </a:rPr>
              <a:t>!ELEMENT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recipe 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de-DE" sz="2800" dirty="0" err="1">
                <a:solidFill>
                  <a:srgbClr val="0000FF"/>
                </a:solidFill>
                <a:highlight>
                  <a:srgbClr val="FFFFFF"/>
                </a:highlight>
              </a:rPr>
              <a:t>ingredients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  <a:t>+,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 err="1">
                <a:solidFill>
                  <a:srgbClr val="0000FF"/>
                </a:solidFill>
                <a:highlight>
                  <a:srgbClr val="FFFFFF"/>
                </a:highlight>
              </a:rPr>
              <a:t>instructions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       &lt;</a:t>
            </a:r>
            <a:r>
              <a:rPr lang="de-DE" sz="2800" dirty="0">
                <a:solidFill>
                  <a:srgbClr val="000096"/>
                </a:solidFill>
                <a:highlight>
                  <a:srgbClr val="FFFFFF"/>
                </a:highlight>
              </a:rPr>
              <a:t>!ATTLIST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recipe </a:t>
            </a:r>
            <a:r>
              <a:rPr lang="de-DE" sz="2800" dirty="0" err="1">
                <a:solidFill>
                  <a:srgbClr val="0000FF"/>
                </a:solidFill>
                <a:highlight>
                  <a:srgbClr val="FFFFFF"/>
                </a:highlight>
              </a:rPr>
              <a:t>name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>
                <a:solidFill>
                  <a:srgbClr val="008C00"/>
                </a:solidFill>
                <a:highlight>
                  <a:srgbClr val="FFFFFF"/>
                </a:highlight>
              </a:rPr>
              <a:t>CDATA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>
                <a:solidFill>
                  <a:srgbClr val="F5844C"/>
                </a:solidFill>
                <a:highlight>
                  <a:srgbClr val="FFFFFF"/>
                </a:highlight>
              </a:rPr>
              <a:t>#REQUIRED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           &lt;</a:t>
            </a:r>
            <a:r>
              <a:rPr lang="de-DE" sz="2800" dirty="0">
                <a:solidFill>
                  <a:srgbClr val="000096"/>
                </a:solidFill>
                <a:highlight>
                  <a:srgbClr val="FFFFFF"/>
                </a:highlight>
              </a:rPr>
              <a:t>!ELEMENT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 err="1">
                <a:solidFill>
                  <a:srgbClr val="0000FF"/>
                </a:solidFill>
                <a:highlight>
                  <a:srgbClr val="FFFFFF"/>
                </a:highlight>
              </a:rPr>
              <a:t>ingredients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>
                <a:solidFill>
                  <a:srgbClr val="008C00"/>
                </a:solidFill>
                <a:highlight>
                  <a:srgbClr val="FFFFFF"/>
                </a:highlight>
              </a:rPr>
              <a:t>EMPTY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               &lt;</a:t>
            </a:r>
            <a:r>
              <a:rPr lang="de-DE" sz="2800" dirty="0">
                <a:solidFill>
                  <a:srgbClr val="000096"/>
                </a:solidFill>
                <a:highlight>
                  <a:srgbClr val="FFFFFF"/>
                </a:highlight>
              </a:rPr>
              <a:t>!ATTLIST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 err="1">
                <a:solidFill>
                  <a:srgbClr val="0000FF"/>
                </a:solidFill>
                <a:highlight>
                  <a:srgbClr val="FFFFFF"/>
                </a:highlight>
              </a:rPr>
              <a:t>ingredients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 err="1">
                <a:solidFill>
                  <a:srgbClr val="0000FF"/>
                </a:solidFill>
                <a:highlight>
                  <a:srgbClr val="FFFFFF"/>
                </a:highlight>
              </a:rPr>
              <a:t>name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>
                <a:solidFill>
                  <a:srgbClr val="008C00"/>
                </a:solidFill>
                <a:highlight>
                  <a:srgbClr val="FFFFFF"/>
                </a:highlight>
              </a:rPr>
              <a:t>CDATA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>
                <a:solidFill>
                  <a:srgbClr val="F5844C"/>
                </a:solidFill>
                <a:highlight>
                  <a:srgbClr val="FFFFFF"/>
                </a:highlight>
              </a:rPr>
              <a:t>#REQUIRED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               &lt;</a:t>
            </a:r>
            <a:r>
              <a:rPr lang="de-DE" sz="2800" dirty="0">
                <a:solidFill>
                  <a:srgbClr val="000096"/>
                </a:solidFill>
                <a:highlight>
                  <a:srgbClr val="FFFFFF"/>
                </a:highlight>
              </a:rPr>
              <a:t>!ATTLIST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 err="1">
                <a:solidFill>
                  <a:srgbClr val="0000FF"/>
                </a:solidFill>
                <a:highlight>
                  <a:srgbClr val="FFFFFF"/>
                </a:highlight>
              </a:rPr>
              <a:t>ingredients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type </a:t>
            </a:r>
            <a:r>
              <a:rPr lang="de-DE" sz="2800" dirty="0">
                <a:solidFill>
                  <a:srgbClr val="008C00"/>
                </a:solidFill>
                <a:highlight>
                  <a:srgbClr val="FFFFFF"/>
                </a:highlight>
              </a:rPr>
              <a:t>CDATA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>
                <a:solidFill>
                  <a:srgbClr val="F5844C"/>
                </a:solidFill>
                <a:highlight>
                  <a:srgbClr val="FFFFFF"/>
                </a:highlight>
              </a:rPr>
              <a:t>#IMPLIED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           &lt;</a:t>
            </a:r>
            <a:r>
              <a:rPr lang="de-DE" sz="2800" dirty="0">
                <a:solidFill>
                  <a:srgbClr val="000096"/>
                </a:solidFill>
                <a:highlight>
                  <a:srgbClr val="FFFFFF"/>
                </a:highlight>
              </a:rPr>
              <a:t>!ELEMENT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 err="1">
                <a:solidFill>
                  <a:srgbClr val="0000FF"/>
                </a:solidFill>
                <a:highlight>
                  <a:srgbClr val="FFFFFF"/>
                </a:highlight>
              </a:rPr>
              <a:t>instructions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de-DE" sz="2800" dirty="0">
                <a:solidFill>
                  <a:srgbClr val="008C00"/>
                </a:solidFill>
                <a:highlight>
                  <a:srgbClr val="FFFFFF"/>
                </a:highlight>
              </a:rPr>
              <a:t>#PCDATA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de-DE" sz="28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FF"/>
              </a:buClr>
              <a:buFont typeface="Arial"/>
              <a:buChar char="•"/>
            </a:pPr>
            <a:br>
              <a:rPr dirty="0"/>
            </a:br>
            <a:r>
              <a:rPr lang="de-DE" sz="3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</a:rPr>
              <a:t> </a:t>
            </a: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br>
              <a:rPr dirty="0"/>
            </a:b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153" name="Picture 3"/>
          <p:cNvPicPr/>
          <p:nvPr/>
        </p:nvPicPr>
        <p:blipFill>
          <a:blip r:embed="rId4"/>
          <a:stretch/>
        </p:blipFill>
        <p:spPr>
          <a:xfrm>
            <a:off x="8958600" y="941760"/>
            <a:ext cx="3139560" cy="208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609780" y="916828"/>
            <a:ext cx="10972440" cy="5807433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xs:schema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0099CC"/>
                </a:solidFill>
                <a:highlight>
                  <a:srgbClr val="FFFFFF"/>
                </a:highlight>
              </a:rPr>
              <a:t>xmlns:xs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"http://www.w3.org/2001/XMLSchema"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elementFormDefault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qualified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cookbook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xs:complexType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xs:sequence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maxOccurs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unbounded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"recipe"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xs:sequence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xs:complexType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"recipe"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xs:complexType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xs:sequence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maxOccurs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unbounded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ingredients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instructions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xs:sequence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attlist.recipe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xs:complexType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attlist.recipe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name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use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required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ingredients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xs:complexType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attlist.ingredients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xs:complexType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attlist.ingredients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name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use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required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"type"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2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instructions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F5844C"/>
                </a:solidFill>
                <a:highlight>
                  <a:srgbClr val="FFFFFF"/>
                </a:highlight>
              </a:rPr>
              <a:t> type</a:t>
            </a:r>
            <a:r>
              <a:rPr lang="de-DE" sz="1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 err="1">
                <a:solidFill>
                  <a:srgbClr val="993300"/>
                </a:solidFill>
                <a:highlight>
                  <a:srgbClr val="FFFFFF"/>
                </a:highlight>
              </a:rPr>
              <a:t>xs:string</a:t>
            </a:r>
            <a:r>
              <a:rPr lang="de-DE" sz="12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2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200" dirty="0" err="1">
                <a:solidFill>
                  <a:srgbClr val="003296"/>
                </a:solidFill>
                <a:highlight>
                  <a:srgbClr val="FFFFFF"/>
                </a:highlight>
              </a:rPr>
              <a:t>xs:schema</a:t>
            </a:r>
            <a:r>
              <a:rPr lang="de-DE" sz="12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lang="de-DE" sz="1400" b="0" strike="noStrike" spc="-1" dirty="0">
              <a:solidFill>
                <a:srgbClr val="000000"/>
              </a:solidFill>
              <a:latin typeface="Canda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71320" y="2289240"/>
            <a:ext cx="11048400" cy="22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br/>
            <a:br/>
            <a:br/>
            <a:br/>
            <a:br/>
            <a:br/>
            <a:br/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609840" y="1005840"/>
            <a:ext cx="11521080" cy="5585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&lt;xs:schema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r>
              <a:rPr lang="en-US" sz="1400" b="0" strike="noStrike" spc="-1">
                <a:solidFill>
                  <a:srgbClr val="0099C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xmlns:xs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"http://www.w3.org/2001/XMLSchema"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elementFormDefault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"qualified"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&lt;xs:element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"recipe"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&lt;xs:complexType&gt;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&lt;xs:sequence&gt;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&lt;xs:element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maxOccurs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"unbounded"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"ingredients"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&lt;xs:element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"instructions"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&lt;/xs:sequence&gt;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&lt;xs:attributeGroup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"attlist.recipe"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&lt;/xs:complexType&gt;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&lt;/xs:element&gt;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&lt;xs:attributeGroup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"attlist.recipe"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&lt;xs:attribute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"name"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use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"required"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&lt;/xs:attributeGroup&gt;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&lt;xs:element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"ingredients"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&lt;xs:complexType&gt;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&lt;xs:attributeGroup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"attlist.ingredients"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&lt;/xs:complexType&gt;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&lt;/xs:element&gt;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&lt;xs:attributeGroup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"attlist.ingredients"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&lt;xs:attribute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"name"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use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"required"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&lt;xs:attribute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"type"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&lt;/xs:attributeGroup&gt;</a:t>
            </a:r>
            <a:br/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&lt;xs:element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"instructions"</a:t>
            </a:r>
            <a:r>
              <a:rPr lang="en-US" sz="1400" b="0" strike="noStrike" spc="-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type</a:t>
            </a:r>
            <a:r>
              <a:rPr lang="en-US" sz="1400" b="0" strike="noStrike" spc="-1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"xs:string"</a:t>
            </a:r>
            <a:r>
              <a:rPr lang="en-US" sz="1400" b="0" strike="noStrike" spc="-1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br/>
            <a:r>
              <a:rPr lang="en-US" sz="1400" b="0" strike="noStrike" spc="-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&lt;/xs:schema&gt;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lang="de-DE" sz="1400" b="0" strike="noStrike" spc="-1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57" name="Line 3"/>
          <p:cNvSpPr/>
          <p:nvPr/>
        </p:nvSpPr>
        <p:spPr>
          <a:xfrm>
            <a:off x="2468880" y="2468880"/>
            <a:ext cx="4846320" cy="0"/>
          </a:xfrm>
          <a:prstGeom prst="line">
            <a:avLst/>
          </a:prstGeom>
          <a:ln w="12600">
            <a:solidFill>
              <a:srgbClr val="FC5C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TextShape 4"/>
          <p:cNvSpPr txBox="1"/>
          <p:nvPr/>
        </p:nvSpPr>
        <p:spPr>
          <a:xfrm>
            <a:off x="7571880" y="1554480"/>
            <a:ext cx="4559040" cy="547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Candara"/>
              </a:rPr>
              <a:t>Complex: has attributes and contains various </a:t>
            </a:r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latin typeface="Candara"/>
              </a:rPr>
              <a:t>child elements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3383280" y="1371600"/>
            <a:ext cx="4206240" cy="0"/>
          </a:xfrm>
          <a:prstGeom prst="line">
            <a:avLst/>
          </a:prstGeom>
          <a:ln w="12600">
            <a:solidFill>
              <a:srgbClr val="FC5C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TextShape 6"/>
          <p:cNvSpPr txBox="1"/>
          <p:nvPr/>
        </p:nvSpPr>
        <p:spPr>
          <a:xfrm>
            <a:off x="7638840" y="1235520"/>
            <a:ext cx="1505160" cy="31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Candara"/>
              </a:rPr>
              <a:t>Root element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1" name="Line 7"/>
          <p:cNvSpPr/>
          <p:nvPr/>
        </p:nvSpPr>
        <p:spPr>
          <a:xfrm>
            <a:off x="2651760" y="1645920"/>
            <a:ext cx="4846320" cy="0"/>
          </a:xfrm>
          <a:prstGeom prst="line">
            <a:avLst/>
          </a:prstGeom>
          <a:ln w="12600">
            <a:solidFill>
              <a:srgbClr val="FC5C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TextShape 8"/>
          <p:cNvSpPr txBox="1"/>
          <p:nvPr/>
        </p:nvSpPr>
        <p:spPr>
          <a:xfrm>
            <a:off x="7389000" y="2287080"/>
            <a:ext cx="2831040" cy="31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Candara"/>
              </a:rPr>
              <a:t>Sequence of child elements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3" name="Line 9"/>
          <p:cNvSpPr/>
          <p:nvPr/>
        </p:nvSpPr>
        <p:spPr>
          <a:xfrm>
            <a:off x="4297680" y="2651760"/>
            <a:ext cx="4846320" cy="0"/>
          </a:xfrm>
          <a:prstGeom prst="line">
            <a:avLst/>
          </a:prstGeom>
          <a:ln w="12600">
            <a:solidFill>
              <a:srgbClr val="FC5C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TextShape 10"/>
          <p:cNvSpPr txBox="1"/>
          <p:nvPr/>
        </p:nvSpPr>
        <p:spPr>
          <a:xfrm>
            <a:off x="9082260" y="2608200"/>
            <a:ext cx="3018240" cy="547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Candara"/>
              </a:rPr>
              <a:t>Specifies list of attributes 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Candara"/>
              </a:rPr>
              <a:t>belonging to ‘recipe’ element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5" name="Line 11"/>
          <p:cNvSpPr/>
          <p:nvPr/>
        </p:nvSpPr>
        <p:spPr>
          <a:xfrm>
            <a:off x="4663440" y="3566160"/>
            <a:ext cx="4023360" cy="0"/>
          </a:xfrm>
          <a:prstGeom prst="line">
            <a:avLst/>
          </a:prstGeom>
          <a:ln w="12600">
            <a:solidFill>
              <a:srgbClr val="FC5C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TextShape 12"/>
          <p:cNvSpPr txBox="1"/>
          <p:nvPr/>
        </p:nvSpPr>
        <p:spPr>
          <a:xfrm>
            <a:off x="8721720" y="3388140"/>
            <a:ext cx="2932920" cy="547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Candara"/>
              </a:rPr>
              <a:t>Specifies name of attributes 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Candara"/>
              </a:rPr>
              <a:t>and its properties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7" name="Line 13"/>
          <p:cNvSpPr/>
          <p:nvPr/>
        </p:nvSpPr>
        <p:spPr>
          <a:xfrm>
            <a:off x="8321040" y="1188720"/>
            <a:ext cx="1097280" cy="0"/>
          </a:xfrm>
          <a:prstGeom prst="line">
            <a:avLst/>
          </a:prstGeom>
          <a:ln w="12600">
            <a:solidFill>
              <a:srgbClr val="FC5C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TextShape 14"/>
          <p:cNvSpPr txBox="1"/>
          <p:nvPr/>
        </p:nvSpPr>
        <p:spPr>
          <a:xfrm>
            <a:off x="9405360" y="1005840"/>
            <a:ext cx="3213360" cy="547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Candara"/>
              </a:rPr>
              <a:t>Standard XML declaration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9" name="Line 15"/>
          <p:cNvSpPr/>
          <p:nvPr/>
        </p:nvSpPr>
        <p:spPr>
          <a:xfrm>
            <a:off x="2103120" y="6107040"/>
            <a:ext cx="4206240" cy="19440"/>
          </a:xfrm>
          <a:prstGeom prst="line">
            <a:avLst/>
          </a:prstGeom>
          <a:ln w="12600">
            <a:solidFill>
              <a:srgbClr val="FC5C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TextShape 16"/>
          <p:cNvSpPr txBox="1"/>
          <p:nvPr/>
        </p:nvSpPr>
        <p:spPr>
          <a:xfrm>
            <a:off x="6339960" y="6051600"/>
            <a:ext cx="5400360" cy="31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Candara"/>
              </a:rPr>
              <a:t>Always make sure to close all elements and attributes!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1" name="Line 17"/>
          <p:cNvSpPr/>
          <p:nvPr/>
        </p:nvSpPr>
        <p:spPr>
          <a:xfrm>
            <a:off x="5120640" y="5852160"/>
            <a:ext cx="3291840" cy="0"/>
          </a:xfrm>
          <a:prstGeom prst="line">
            <a:avLst/>
          </a:prstGeom>
          <a:ln w="12600">
            <a:solidFill>
              <a:srgbClr val="FC5C00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TextShape 18"/>
          <p:cNvSpPr txBox="1"/>
          <p:nvPr/>
        </p:nvSpPr>
        <p:spPr>
          <a:xfrm>
            <a:off x="8397720" y="5669280"/>
            <a:ext cx="3580920" cy="31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Candara"/>
              </a:rPr>
              <a:t>Type specifies predifined data type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71320" y="2289240"/>
            <a:ext cx="11048400" cy="22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br/>
            <a:br/>
            <a:br/>
            <a:br/>
            <a:br/>
            <a:br/>
            <a:br/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312480" y="794700"/>
            <a:ext cx="11566080" cy="1030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000" b="1" strike="noStrike" spc="-1" dirty="0">
                <a:latin typeface="Candara"/>
              </a:rPr>
              <a:t>Ref attribute</a:t>
            </a:r>
            <a:endParaRPr lang="en-US" sz="2000" b="0" strike="noStrike" spc="-1" dirty="0">
              <a:latin typeface="Candar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Candara"/>
              </a:rPr>
              <a:t>Use the ref attribute to </a:t>
            </a:r>
            <a:r>
              <a:rPr lang="en-US" sz="1800" b="1" strike="noStrike" spc="-1" dirty="0">
                <a:latin typeface="Candara"/>
              </a:rPr>
              <a:t>divide the schema</a:t>
            </a:r>
            <a:r>
              <a:rPr lang="en-US" sz="1800" b="0" strike="noStrike" spc="-1" dirty="0">
                <a:latin typeface="Candara"/>
              </a:rPr>
              <a:t> and make it more readable and to declare </a:t>
            </a:r>
            <a:r>
              <a:rPr lang="en-US" sz="1800" b="1" strike="noStrike" spc="-1" dirty="0">
                <a:latin typeface="Candara"/>
              </a:rPr>
              <a:t>global elements and attributes</a:t>
            </a:r>
            <a:endParaRPr lang="en-US" sz="1800" b="0" strike="noStrike" spc="-1" dirty="0">
              <a:latin typeface="Candar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Candara"/>
              </a:rPr>
              <a:t>Click </a:t>
            </a:r>
            <a:r>
              <a:rPr lang="en-US" sz="1800" b="0" strike="noStrike" spc="-1" dirty="0">
                <a:latin typeface="Candara"/>
                <a:hlinkClick r:id="rId3"/>
              </a:rPr>
              <a:t>here</a:t>
            </a:r>
            <a:r>
              <a:rPr lang="en-US" sz="1800" b="0" strike="noStrike" spc="-1" dirty="0">
                <a:latin typeface="Candara"/>
              </a:rPr>
              <a:t> for an example (WWW3C) </a:t>
            </a:r>
          </a:p>
        </p:txBody>
      </p:sp>
      <p:sp>
        <p:nvSpPr>
          <p:cNvPr id="175" name="TextShape 3"/>
          <p:cNvSpPr txBox="1"/>
          <p:nvPr/>
        </p:nvSpPr>
        <p:spPr>
          <a:xfrm>
            <a:off x="176659" y="1656147"/>
            <a:ext cx="7446240" cy="4545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xs:schema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r>
              <a:rPr lang="en-US" sz="1400" b="0" strike="noStrike" spc="-1" dirty="0" err="1">
                <a:solidFill>
                  <a:srgbClr val="0099C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xmlns:xs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"http://www.w3.org/2001/XMLSchema"</a:t>
            </a:r>
            <a:r>
              <a:rPr lang="en-US" sz="14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"recipe"</a:t>
            </a:r>
            <a:r>
              <a:rPr lang="en-US" sz="14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xs:complexType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xs:sequence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r>
              <a:rPr lang="en-US" sz="1400" b="0" strike="noStrike" spc="-1" dirty="0" err="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maxOccurs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"unbounded"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"ingredients"</a:t>
            </a:r>
            <a:r>
              <a:rPr lang="en-US" sz="14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"instructions"</a:t>
            </a:r>
            <a:r>
              <a:rPr lang="en-US" sz="14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xs:sequence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400" b="0" strike="noStrike" spc="-1" dirty="0" err="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attlist.recipe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4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xs:complexType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400" b="0" strike="noStrike" spc="-1" dirty="0" err="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attlist.recipe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4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1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1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</a:t>
            </a:r>
            <a:r>
              <a:rPr lang="en-US" sz="1400" b="1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1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1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"name"</a:t>
            </a:r>
            <a:r>
              <a:rPr lang="en-US" sz="1400" b="1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use</a:t>
            </a:r>
            <a:r>
              <a:rPr lang="en-US" sz="1400" b="1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1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"required"</a:t>
            </a:r>
            <a:r>
              <a:rPr lang="en-US" sz="1400" b="1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"ingredients"</a:t>
            </a:r>
            <a:r>
              <a:rPr lang="en-US" sz="14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xs:complexType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400" b="0" strike="noStrike" spc="-1" dirty="0" err="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attlist.ingredients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4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xs:complexType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400" b="0" strike="noStrike" spc="-1" dirty="0" err="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attlist.ingredients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4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1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1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</a:t>
            </a:r>
            <a:r>
              <a:rPr lang="en-US" sz="1400" b="1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1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1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"name"</a:t>
            </a:r>
            <a:r>
              <a:rPr lang="en-US" sz="1400" b="1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use</a:t>
            </a:r>
            <a:r>
              <a:rPr lang="en-US" sz="1400" b="1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1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"required"</a:t>
            </a:r>
            <a:r>
              <a:rPr lang="en-US" sz="1400" b="1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400" b="1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"type"</a:t>
            </a:r>
            <a:r>
              <a:rPr lang="en-US" sz="14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"instructions"</a:t>
            </a:r>
            <a:r>
              <a:rPr lang="en-US" sz="14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type</a:t>
            </a:r>
            <a:r>
              <a:rPr lang="en-US" sz="14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400" b="0" strike="noStrike" spc="-1" dirty="0" err="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xs:string</a:t>
            </a:r>
            <a:r>
              <a:rPr lang="en-US" sz="14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4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dirty="0"/>
            </a:b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4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xs:schema</a:t>
            </a:r>
            <a:r>
              <a:rPr lang="en-US" sz="14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endParaRPr lang="en-US" sz="1400" b="0" strike="noStrike" spc="-1" dirty="0">
              <a:latin typeface="Arial"/>
            </a:endParaRPr>
          </a:p>
          <a:p>
            <a:endParaRPr lang="en-US" sz="1400" b="0" strike="noStrike" spc="-1" dirty="0">
              <a:latin typeface="Arial"/>
            </a:endParaRPr>
          </a:p>
        </p:txBody>
      </p:sp>
      <p:sp>
        <p:nvSpPr>
          <p:cNvPr id="176" name="TextShape 4"/>
          <p:cNvSpPr txBox="1"/>
          <p:nvPr/>
        </p:nvSpPr>
        <p:spPr>
          <a:xfrm>
            <a:off x="5074820" y="1389026"/>
            <a:ext cx="7446240" cy="538499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xs:schema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r>
              <a:rPr lang="en-US" sz="1200" b="0" strike="noStrike" spc="-1" dirty="0" err="1">
                <a:solidFill>
                  <a:srgbClr val="0099C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xmlns:xs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"http://www.w3.org/2001/XMLSchema"</a:t>
            </a:r>
            <a:r>
              <a:rPr lang="en-US" sz="12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endParaRPr lang="en-US" sz="1200" b="0" strike="noStrike" spc="-1" dirty="0">
              <a:latin typeface="Arial"/>
            </a:endParaRPr>
          </a:p>
          <a:p>
            <a:endParaRPr lang="en-US" sz="1200" b="0" strike="noStrike" spc="-1" dirty="0">
              <a:latin typeface="Arial"/>
            </a:endParaRPr>
          </a:p>
          <a:p>
            <a:r>
              <a:rPr lang="en-US" sz="1200" b="1" strike="noStrike" spc="-1" dirty="0">
                <a:solidFill>
                  <a:srgbClr val="C9211E"/>
                </a:solidFill>
                <a:highlight>
                  <a:srgbClr val="FFFF00"/>
                </a:highlight>
                <a:latin typeface="Candara"/>
                <a:ea typeface="ＭＳ Ｐゴシック"/>
              </a:rPr>
              <a:t>&lt;</a:t>
            </a:r>
            <a:r>
              <a:rPr lang="en-US" sz="1200" b="1" strike="noStrike" spc="-1" dirty="0" err="1">
                <a:solidFill>
                  <a:srgbClr val="C9211E"/>
                </a:solidFill>
                <a:highlight>
                  <a:srgbClr val="FFFF00"/>
                </a:highlight>
                <a:latin typeface="Candara"/>
                <a:ea typeface="ＭＳ Ｐゴシック"/>
              </a:rPr>
              <a:t>xs:attribute</a:t>
            </a:r>
            <a:r>
              <a:rPr lang="en-US" sz="1200" b="1" strike="noStrike" spc="-1" dirty="0">
                <a:solidFill>
                  <a:srgbClr val="C9211E"/>
                </a:solidFill>
                <a:highlight>
                  <a:srgbClr val="FFFF00"/>
                </a:highlight>
                <a:latin typeface="Candara"/>
                <a:ea typeface="ＭＳ Ｐゴシック"/>
              </a:rPr>
              <a:t> name="name" /&gt;</a:t>
            </a:r>
            <a:r>
              <a:rPr lang="en-US" sz="1200" b="0" strike="noStrike" spc="-1" dirty="0">
                <a:solidFill>
                  <a:srgbClr val="C9211E"/>
                </a:solidFill>
                <a:highlight>
                  <a:srgbClr val="FFFF00"/>
                </a:highlight>
                <a:latin typeface="Candara"/>
                <a:ea typeface="ＭＳ Ｐゴシック"/>
              </a:rPr>
              <a:t> </a:t>
            </a:r>
            <a:endParaRPr lang="en-US" sz="1200" b="0" strike="noStrike" spc="-1" dirty="0">
              <a:latin typeface="Arial"/>
            </a:endParaRPr>
          </a:p>
          <a:p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"recipe"</a:t>
            </a:r>
            <a:r>
              <a:rPr lang="en-US" sz="12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xs:complexType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xs:sequence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r>
              <a:rPr lang="en-US" sz="1200" b="0" strike="noStrike" spc="-1" dirty="0" err="1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maxOccurs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"unbounded"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"ingredients"</a:t>
            </a:r>
            <a:r>
              <a:rPr lang="en-US" sz="12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"instructions"</a:t>
            </a:r>
            <a:r>
              <a:rPr lang="en-US" sz="12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xs:sequence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200" b="0" strike="noStrike" spc="-1" dirty="0" err="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attlist.recipe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2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xs:complexType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200" b="0" strike="noStrike" spc="-1" dirty="0" err="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attlist.recipe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2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200" b="1" strike="noStrike" spc="-1" dirty="0">
                <a:solidFill>
                  <a:srgbClr val="C9211E"/>
                </a:solidFill>
                <a:highlight>
                  <a:srgbClr val="FFFF00"/>
                </a:highlight>
                <a:latin typeface="Candara"/>
                <a:ea typeface="ＭＳ Ｐゴシック"/>
              </a:rPr>
              <a:t>&lt;</a:t>
            </a:r>
            <a:r>
              <a:rPr lang="en-US" sz="1200" b="1" strike="noStrike" spc="-1" dirty="0" err="1">
                <a:solidFill>
                  <a:srgbClr val="C9211E"/>
                </a:solidFill>
                <a:highlight>
                  <a:srgbClr val="FFFF00"/>
                </a:highlight>
                <a:latin typeface="Candara"/>
                <a:ea typeface="ＭＳ Ｐゴシック"/>
              </a:rPr>
              <a:t>xs:attribute</a:t>
            </a:r>
            <a:r>
              <a:rPr lang="en-US" sz="1200" b="1" strike="noStrike" spc="-1" dirty="0">
                <a:solidFill>
                  <a:srgbClr val="C9211E"/>
                </a:solidFill>
                <a:highlight>
                  <a:srgbClr val="FFFF00"/>
                </a:highlight>
                <a:latin typeface="Candara"/>
                <a:ea typeface="ＭＳ Ｐゴシック"/>
              </a:rPr>
              <a:t> ref="name" use="required"/&gt;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"ingredients"</a:t>
            </a:r>
            <a:r>
              <a:rPr lang="en-US" sz="12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xs:complexType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ref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200" b="0" strike="noStrike" spc="-1" dirty="0" err="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attlist.ingredients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2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xs:complexType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200" b="0" strike="noStrike" spc="-1" dirty="0" err="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attlist.ingredients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2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200" b="1" strike="noStrike" spc="-1" dirty="0">
                <a:solidFill>
                  <a:srgbClr val="C9211E"/>
                </a:solidFill>
                <a:highlight>
                  <a:srgbClr val="FFFF00"/>
                </a:highlight>
                <a:latin typeface="Candara"/>
                <a:ea typeface="ＭＳ Ｐゴシック"/>
              </a:rPr>
              <a:t>&lt;</a:t>
            </a:r>
            <a:r>
              <a:rPr lang="en-US" sz="1200" b="1" strike="noStrike" spc="-1" dirty="0" err="1">
                <a:solidFill>
                  <a:srgbClr val="C9211E"/>
                </a:solidFill>
                <a:highlight>
                  <a:srgbClr val="FFFF00"/>
                </a:highlight>
                <a:latin typeface="Candara"/>
                <a:ea typeface="ＭＳ Ｐゴシック"/>
              </a:rPr>
              <a:t>xs:attribute</a:t>
            </a:r>
            <a:r>
              <a:rPr lang="en-US" sz="1200" b="1" strike="noStrike" spc="-1" dirty="0">
                <a:solidFill>
                  <a:srgbClr val="C9211E"/>
                </a:solidFill>
                <a:highlight>
                  <a:srgbClr val="FFFF00"/>
                </a:highlight>
                <a:latin typeface="Candara"/>
                <a:ea typeface="ＭＳ Ｐゴシック"/>
              </a:rPr>
              <a:t> ref="name" use="required"/&gt;</a:t>
            </a:r>
            <a:r>
              <a:rPr lang="en-US" sz="1200" b="1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"type"</a:t>
            </a:r>
            <a:r>
              <a:rPr lang="en-US" sz="12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xs:attributeGroup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 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xs:element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name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"instructions"</a:t>
            </a:r>
            <a:r>
              <a:rPr lang="en-US" sz="1200" b="0" strike="noStrike" spc="-1" dirty="0">
                <a:solidFill>
                  <a:srgbClr val="F5844C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type</a:t>
            </a:r>
            <a:r>
              <a:rPr lang="en-US" sz="1200" b="0" strike="noStrike" spc="-1" dirty="0">
                <a:solidFill>
                  <a:srgbClr val="FF804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=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200" b="0" strike="noStrike" spc="-1" dirty="0" err="1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xs:string</a:t>
            </a:r>
            <a:r>
              <a:rPr lang="en-US" sz="1200" b="0" strike="noStrike" spc="-1" dirty="0">
                <a:solidFill>
                  <a:srgbClr val="9933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"</a:t>
            </a:r>
            <a:r>
              <a:rPr lang="en-US" sz="1200" b="0" strike="noStrike" spc="-1" dirty="0">
                <a:solidFill>
                  <a:srgbClr val="0000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/&gt;</a:t>
            </a:r>
            <a:r>
              <a:rPr lang="en-US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 </a:t>
            </a:r>
            <a:br>
              <a:rPr sz="1600" dirty="0"/>
            </a:b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&lt;/</a:t>
            </a:r>
            <a:r>
              <a:rPr lang="en-US" sz="1200" b="0" strike="noStrike" spc="-1" dirty="0" err="1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xs:schema</a:t>
            </a:r>
            <a:r>
              <a:rPr lang="en-US" sz="1200" b="0" strike="noStrike" spc="-1" dirty="0">
                <a:solidFill>
                  <a:srgbClr val="003296"/>
                </a:solidFill>
                <a:highlight>
                  <a:srgbClr val="FFFFFF"/>
                </a:highlight>
                <a:latin typeface="Candara"/>
                <a:ea typeface="ＭＳ Ｐゴシック"/>
              </a:rPr>
              <a:t>&gt;</a:t>
            </a:r>
            <a:endParaRPr lang="en-US" sz="1200" b="0" strike="noStrike" spc="-1" dirty="0">
              <a:latin typeface="Arial"/>
            </a:endParaRPr>
          </a:p>
          <a:p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94176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4400" b="0" strike="noStrike" spc="-1" dirty="0" err="1">
                <a:solidFill>
                  <a:srgbClr val="843144"/>
                </a:solidFill>
                <a:latin typeface="Candara"/>
                <a:ea typeface="ＭＳ Ｐゴシック"/>
              </a:rPr>
              <a:t>Entities</a:t>
            </a:r>
            <a:endParaRPr lang="de-DE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609480" y="2148120"/>
            <a:ext cx="11582640" cy="4117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  <a:hlinkClick r:id="rId2"/>
              </a:rPr>
              <a:t>Entities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: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use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them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to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create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shortcuts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to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special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characters</a:t>
            </a: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Click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  <a:hlinkClick r:id="rId3"/>
              </a:rPr>
              <a:t>here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for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an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example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of a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predifined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list</a:t>
            </a: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2600" b="0" strike="noStrike" spc="-1" dirty="0">
                <a:solidFill>
                  <a:srgbClr val="FF0000"/>
                </a:solidFill>
                <a:latin typeface="Candara"/>
                <a:ea typeface="ＭＳ Ｐゴシック"/>
              </a:rPr>
              <a:t>&lt;!ENTITY </a:t>
            </a:r>
            <a:r>
              <a:rPr lang="de-DE" sz="26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Sulfur "&amp;#128781;"</a:t>
            </a:r>
            <a:r>
              <a:rPr lang="de-DE" sz="2600" b="0" strike="noStrike" spc="-1" dirty="0">
                <a:solidFill>
                  <a:srgbClr val="FF0000"/>
                </a:solidFill>
                <a:latin typeface="Candara"/>
                <a:ea typeface="ＭＳ Ｐゴシック"/>
              </a:rPr>
              <a:t>&gt;</a:t>
            </a:r>
            <a:r>
              <a:rPr lang="de-DE" sz="26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&lt;!-- &amp;#128781; = Unicode --&gt;</a:t>
            </a: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26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&lt;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marginalia_text</a:t>
            </a:r>
            <a:r>
              <a:rPr lang="de-DE" sz="26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&gt;&amp;Sulfur; &amp;Mercury;. Sal.&lt;/</a:t>
            </a:r>
            <a:r>
              <a:rPr lang="de-DE" sz="26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marginalia_text</a:t>
            </a:r>
            <a:r>
              <a:rPr lang="de-DE" sz="26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&gt;</a:t>
            </a: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br>
              <a:rPr dirty="0"/>
            </a:b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br>
              <a:rPr dirty="0"/>
            </a:b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4"/>
          <a:srcRect l="70199" t="31024" r="297" b="53738"/>
          <a:stretch/>
        </p:blipFill>
        <p:spPr>
          <a:xfrm>
            <a:off x="731520" y="5029200"/>
            <a:ext cx="5887080" cy="164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609480" y="94176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Structure of XML files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441529" y="2084400"/>
            <a:ext cx="11582640" cy="4117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spc="-1" dirty="0">
                <a:solidFill>
                  <a:srgbClr val="000000"/>
                </a:solidFill>
                <a:latin typeface="Candara"/>
                <a:ea typeface="ＭＳ Ｐゴシック"/>
              </a:rPr>
              <a:t>XML </a:t>
            </a:r>
            <a:r>
              <a:rPr lang="de-DE" sz="3200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files</a:t>
            </a:r>
            <a:r>
              <a:rPr lang="de-DE" sz="3200" spc="-1" dirty="0">
                <a:solidFill>
                  <a:srgbClr val="000000"/>
                </a:solidFill>
                <a:latin typeface="Candara"/>
                <a:ea typeface="ＭＳ Ｐゴシック"/>
              </a:rPr>
              <a:t> (</a:t>
            </a:r>
            <a:r>
              <a:rPr lang="de-DE" sz="3200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usually</a:t>
            </a:r>
            <a:r>
              <a:rPr lang="de-DE" sz="3200" spc="-1" dirty="0">
                <a:solidFill>
                  <a:srgbClr val="000000"/>
                </a:solidFill>
                <a:latin typeface="Candara"/>
                <a:ea typeface="ＭＳ Ｐゴシック"/>
              </a:rPr>
              <a:t>) </a:t>
            </a:r>
            <a:r>
              <a:rPr lang="de-DE" sz="3200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start</a:t>
            </a:r>
            <a:r>
              <a:rPr lang="de-DE" sz="3200" spc="-1" dirty="0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r>
              <a:rPr lang="de-DE" sz="3200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with</a:t>
            </a:r>
            <a:r>
              <a:rPr lang="de-DE" sz="3200" spc="-1" dirty="0">
                <a:solidFill>
                  <a:srgbClr val="000000"/>
                </a:solidFill>
                <a:latin typeface="Candara"/>
                <a:ea typeface="ＭＳ Ｐゴシック"/>
              </a:rPr>
              <a:t> a </a:t>
            </a:r>
            <a:r>
              <a:rPr lang="de-DE" sz="3200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declaration</a:t>
            </a:r>
            <a:r>
              <a:rPr lang="de-DE" sz="3200" spc="-1" dirty="0">
                <a:solidFill>
                  <a:srgbClr val="000000"/>
                </a:solidFill>
                <a:latin typeface="Candara"/>
                <a:ea typeface="ＭＳ Ｐゴシック"/>
              </a:rPr>
              <a:t>, e.g. </a:t>
            </a:r>
            <a:r>
              <a:rPr lang="de-DE" sz="3200" dirty="0">
                <a:solidFill>
                  <a:srgbClr val="8B26C9"/>
                </a:solidFill>
                <a:highlight>
                  <a:srgbClr val="FFFFFF"/>
                </a:highlight>
              </a:rPr>
              <a:t>&lt;?</a:t>
            </a:r>
            <a:r>
              <a:rPr lang="de-DE" sz="3200" dirty="0" err="1">
                <a:solidFill>
                  <a:srgbClr val="8B26C9"/>
                </a:solidFill>
                <a:highlight>
                  <a:srgbClr val="FFFFFF"/>
                </a:highlight>
              </a:rPr>
              <a:t>xml</a:t>
            </a:r>
            <a:r>
              <a:rPr lang="de-DE" sz="3200" dirty="0">
                <a:solidFill>
                  <a:srgbClr val="8B26C9"/>
                </a:solidFill>
                <a:highlight>
                  <a:srgbClr val="FFFFFF"/>
                </a:highlight>
              </a:rPr>
              <a:t> </a:t>
            </a:r>
            <a:r>
              <a:rPr lang="de-DE" sz="3200" dirty="0" err="1">
                <a:solidFill>
                  <a:srgbClr val="8B26C9"/>
                </a:solidFill>
                <a:highlight>
                  <a:srgbClr val="FFFFFF"/>
                </a:highlight>
              </a:rPr>
              <a:t>version</a:t>
            </a:r>
            <a:r>
              <a:rPr lang="de-DE" sz="3200" dirty="0">
                <a:solidFill>
                  <a:srgbClr val="8B26C9"/>
                </a:solidFill>
                <a:highlight>
                  <a:srgbClr val="FFFFFF"/>
                </a:highlight>
              </a:rPr>
              <a:t>="1.0" </a:t>
            </a:r>
            <a:r>
              <a:rPr lang="de-DE" sz="3200" dirty="0" err="1">
                <a:solidFill>
                  <a:srgbClr val="8B26C9"/>
                </a:solidFill>
                <a:highlight>
                  <a:srgbClr val="FFFFFF"/>
                </a:highlight>
              </a:rPr>
              <a:t>encoding</a:t>
            </a:r>
            <a:r>
              <a:rPr lang="de-DE" sz="3200" dirty="0">
                <a:solidFill>
                  <a:srgbClr val="8B26C9"/>
                </a:solidFill>
                <a:highlight>
                  <a:srgbClr val="FFFFFF"/>
                </a:highlight>
              </a:rPr>
              <a:t>="UTF-8"?&gt;</a:t>
            </a:r>
          </a:p>
          <a:p>
            <a:pPr marL="343080" indent="-342720"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References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to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(external) DTD and/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or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r>
              <a:rPr lang="de-DE" sz="3200" b="0" strike="noStrike" spc="-1" dirty="0" err="1">
                <a:solidFill>
                  <a:srgbClr val="000000"/>
                </a:solidFill>
                <a:latin typeface="Candara"/>
                <a:ea typeface="ＭＳ Ｐゴシック"/>
              </a:rPr>
              <a:t>schema</a:t>
            </a:r>
            <a:r>
              <a:rPr lang="de-DE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: </a:t>
            </a:r>
            <a:r>
              <a:rPr lang="de-DE" sz="32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3200" dirty="0" err="1">
                <a:solidFill>
                  <a:srgbClr val="000096"/>
                </a:solidFill>
                <a:highlight>
                  <a:srgbClr val="FFFFFF"/>
                </a:highlight>
              </a:rPr>
              <a:t>Cookbook</a:t>
            </a:r>
            <a:r>
              <a:rPr lang="de-DE" sz="3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3200" dirty="0" err="1">
                <a:solidFill>
                  <a:srgbClr val="0099CC"/>
                </a:solidFill>
                <a:highlight>
                  <a:srgbClr val="FFFFFF"/>
                </a:highlight>
              </a:rPr>
              <a:t>xmlns:xsi</a:t>
            </a:r>
            <a:r>
              <a:rPr lang="de-DE" sz="3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3200" dirty="0">
                <a:solidFill>
                  <a:srgbClr val="993300"/>
                </a:solidFill>
                <a:highlight>
                  <a:srgbClr val="FFFFFF"/>
                </a:highlight>
              </a:rPr>
              <a:t>"http://www.w3.org/2001/XMLSchema-instance"</a:t>
            </a:r>
            <a:br>
              <a:rPr lang="de-DE" sz="32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32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3200" dirty="0" err="1">
                <a:solidFill>
                  <a:srgbClr val="F5844C"/>
                </a:solidFill>
                <a:highlight>
                  <a:srgbClr val="FFFFFF"/>
                </a:highlight>
              </a:rPr>
              <a:t>xsi:noNamespaceSchemaLocation</a:t>
            </a:r>
            <a:r>
              <a:rPr lang="de-DE" sz="32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3200" dirty="0">
                <a:solidFill>
                  <a:srgbClr val="993300"/>
                </a:solidFill>
                <a:highlight>
                  <a:srgbClr val="FFFFFF"/>
                </a:highlight>
              </a:rPr>
              <a:t>"C:\Users\jgeraert\Desktop\recipe.xsd"</a:t>
            </a:r>
            <a:r>
              <a:rPr lang="de-DE" sz="32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br>
              <a:rPr dirty="0"/>
            </a:b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br>
              <a:rPr dirty="0"/>
            </a:b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 dirty="0">
              <a:solidFill>
                <a:srgbClr val="000000"/>
              </a:solidFill>
              <a:latin typeface="Canda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94176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4400" b="0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Sources</a:t>
            </a:r>
            <a:endParaRPr lang="de-DE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609480" y="2148120"/>
            <a:ext cx="11582640" cy="4117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 dirty="0">
                <a:solidFill>
                  <a:srgbClr val="000000"/>
                </a:solidFill>
                <a:latin typeface="Candara" panose="020E0502030303020204" pitchFamily="34" charset="0"/>
                <a:ea typeface="ＭＳ Ｐゴシック"/>
                <a:hlinkClick r:id="rId2"/>
              </a:rPr>
              <a:t>https://www.w3schools.com/xml/</a:t>
            </a:r>
            <a:endParaRPr lang="de-DE" sz="3200" b="0" strike="noStrike" spc="-1" dirty="0">
              <a:solidFill>
                <a:srgbClr val="000000"/>
              </a:solidFill>
              <a:latin typeface="Candara" panose="020E0502030303020204" pitchFamily="34" charset="0"/>
              <a:ea typeface="ＭＳ Ｐゴシック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 dirty="0">
                <a:solidFill>
                  <a:srgbClr val="000000"/>
                </a:solidFill>
                <a:latin typeface="Candara" panose="020E0502030303020204" pitchFamily="34" charset="0"/>
                <a:ea typeface="ＭＳ Ｐゴシック"/>
                <a:hlinkClick r:id="rId3"/>
              </a:rPr>
              <a:t>https://beginnersbook.com/2018/10/xml-tutorial-learn-xml/</a:t>
            </a:r>
            <a:endParaRPr lang="de-DE" sz="3200" spc="-1" dirty="0">
              <a:solidFill>
                <a:srgbClr val="000000"/>
              </a:solidFill>
              <a:latin typeface="Candara" panose="020E0502030303020204" pitchFamily="34" charset="0"/>
              <a:ea typeface="ＭＳ Ｐゴシック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dirty="0">
                <a:latin typeface="Candara" panose="020E0502030303020204" pitchFamily="34" charset="0"/>
                <a:hlinkClick r:id="rId4"/>
              </a:rPr>
              <a:t>https://archaeologyofreading.org/wp-content/uploads/sites/21/2019/04/AOR2_Transcribers_Manual_29012019.pdf</a:t>
            </a:r>
            <a:br>
              <a:rPr sz="3200" dirty="0">
                <a:latin typeface="Candara" panose="020E0502030303020204" pitchFamily="34" charset="0"/>
              </a:rPr>
            </a:br>
            <a:endParaRPr lang="de-DE" sz="3200" b="0" strike="noStrike" spc="-1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2600" b="0" strike="noStrike" spc="-1" dirty="0">
              <a:solidFill>
                <a:srgbClr val="000000"/>
              </a:solidFill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71093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71320" y="2289240"/>
            <a:ext cx="11048400" cy="22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br/>
            <a:br/>
            <a:br/>
            <a:br/>
            <a:br/>
            <a:br/>
            <a:br/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450980" y="918362"/>
            <a:ext cx="9235440" cy="4809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3600" b="1" strike="noStrike" spc="-1" dirty="0">
                <a:latin typeface="Candara"/>
              </a:rPr>
              <a:t>Course overview</a:t>
            </a:r>
          </a:p>
          <a:p>
            <a:endParaRPr lang="en-US" sz="2400" b="1" strike="noStrike" spc="-1" dirty="0">
              <a:latin typeface="Candara"/>
            </a:endParaRPr>
          </a:p>
          <a:p>
            <a:r>
              <a:rPr lang="en-US" sz="2200" b="1" strike="noStrike" spc="-1" dirty="0">
                <a:latin typeface="Candara"/>
              </a:rPr>
              <a:t>First session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XML basics (elements and attributes)</a:t>
            </a:r>
            <a:endParaRPr lang="en-US" sz="2200" b="1" strike="noStrike" spc="-1" dirty="0">
              <a:latin typeface="Candar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DTD and schema</a:t>
            </a:r>
            <a:endParaRPr lang="en-US" sz="2200" b="1" strike="noStrike" spc="-1" dirty="0">
              <a:latin typeface="Candar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Oxygen (XML Editor)</a:t>
            </a:r>
            <a:endParaRPr lang="en-US" sz="2200" b="1" strike="noStrike" spc="-1" dirty="0">
              <a:latin typeface="Candar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Hands-on session: encoding</a:t>
            </a:r>
            <a:endParaRPr lang="en-US" sz="2200" b="1" strike="noStrike" spc="-1" dirty="0">
              <a:latin typeface="Candara"/>
            </a:endParaRPr>
          </a:p>
          <a:p>
            <a:endParaRPr lang="en-US" sz="2200" b="1" strike="noStrike" spc="-1" dirty="0">
              <a:latin typeface="Candara"/>
            </a:endParaRPr>
          </a:p>
          <a:p>
            <a:r>
              <a:rPr lang="en-US" sz="2200" b="1" strike="noStrike" spc="-1" dirty="0">
                <a:latin typeface="Candara"/>
              </a:rPr>
              <a:t>Second session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Transforming XML (XSLT)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Querying XML</a:t>
            </a:r>
            <a:endParaRPr lang="en-US" sz="2200" b="1" strike="noStrike" spc="-1" dirty="0">
              <a:latin typeface="Candara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XML and metadata</a:t>
            </a:r>
            <a:endParaRPr lang="en-US" sz="2200" b="1" strike="noStrike" spc="-1" dirty="0">
              <a:latin typeface="Candara"/>
            </a:endParaRPr>
          </a:p>
          <a:p>
            <a:endParaRPr lang="en-US" sz="2200" b="1" strike="noStrike" spc="-1" dirty="0">
              <a:latin typeface="Candara"/>
            </a:endParaRPr>
          </a:p>
          <a:p>
            <a:r>
              <a:rPr lang="en-US" sz="2200" b="1" strike="noStrike" spc="-1" dirty="0">
                <a:latin typeface="Candara"/>
              </a:rPr>
              <a:t>Third session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Publishing XML</a:t>
            </a:r>
            <a:endParaRPr lang="en-US" sz="2200" b="1" strike="noStrike" spc="-1" dirty="0">
              <a:latin typeface="Candar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Linked Open Data/Semantic Web</a:t>
            </a:r>
            <a:endParaRPr lang="en-US" sz="2200" b="1" strike="noStrike" spc="-1" dirty="0">
              <a:latin typeface="Candara"/>
            </a:endParaRPr>
          </a:p>
          <a:p>
            <a:endParaRPr lang="en-US" sz="2200" b="1" strike="noStrike" spc="-1" dirty="0">
              <a:latin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71320" y="2289240"/>
            <a:ext cx="11048400" cy="22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br/>
            <a:br/>
            <a:br/>
            <a:br/>
            <a:br/>
            <a:br/>
            <a:br/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457200" y="1185840"/>
            <a:ext cx="9235440" cy="5672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3600" b="1" strike="noStrike" spc="-1" dirty="0">
                <a:latin typeface="Candara"/>
              </a:rPr>
              <a:t>Learning outcomes</a:t>
            </a:r>
          </a:p>
          <a:p>
            <a:endParaRPr lang="en-US" sz="1400" b="1" strike="noStrike" spc="-1" dirty="0">
              <a:latin typeface="Candara"/>
            </a:endParaRPr>
          </a:p>
          <a:p>
            <a:r>
              <a:rPr lang="en-US" sz="2000" b="1" strike="noStrike" spc="-1" dirty="0">
                <a:latin typeface="Candara"/>
              </a:rPr>
              <a:t>What:</a:t>
            </a: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Learning the basics of XML</a:t>
            </a:r>
            <a:endParaRPr lang="en-US" sz="2200" b="1" strike="noStrike" spc="-1" dirty="0">
              <a:latin typeface="Candara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Learning how to query, transform and publish XML</a:t>
            </a:r>
            <a:endParaRPr lang="en-US" sz="2200" b="1" strike="noStrike" spc="-1" dirty="0">
              <a:latin typeface="Candara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latin typeface="Candara"/>
              </a:rPr>
              <a:t>Learning</a:t>
            </a:r>
            <a:r>
              <a:rPr lang="en-US" sz="2200" b="0" strike="noStrike" spc="-1" dirty="0">
                <a:latin typeface="Candara"/>
              </a:rPr>
              <a:t> the relation between XML and Linked Open Data</a:t>
            </a:r>
          </a:p>
          <a:p>
            <a:endParaRPr lang="en-US" sz="2000" b="1" strike="noStrike" spc="-1" dirty="0">
              <a:latin typeface="Candara"/>
            </a:endParaRPr>
          </a:p>
          <a:p>
            <a:r>
              <a:rPr lang="en-US" sz="2000" b="1" strike="noStrike" spc="-1" dirty="0">
                <a:latin typeface="Candara"/>
              </a:rPr>
              <a:t>How:</a:t>
            </a: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Presentations (theoretical reflections)</a:t>
            </a:r>
            <a:endParaRPr lang="en-US" sz="2200" b="1" strike="noStrike" spc="-1" dirty="0">
              <a:latin typeface="Candara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trike="noStrike" spc="-1" dirty="0">
                <a:latin typeface="Candara"/>
                <a:ea typeface="Microsoft YaHei"/>
              </a:rPr>
              <a:t>In-class exercises, </a:t>
            </a:r>
            <a:r>
              <a:rPr lang="en-US" sz="2200" spc="-1" dirty="0">
                <a:latin typeface="Candara"/>
                <a:ea typeface="Microsoft YaHei"/>
              </a:rPr>
              <a:t>hands-on sessions, homework</a:t>
            </a:r>
            <a:endParaRPr lang="en-US" sz="2200" strike="noStrike" spc="-1" dirty="0">
              <a:latin typeface="Candara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</a:rPr>
              <a:t>Self-study!!</a:t>
            </a: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1" strike="noStrike" spc="-1" dirty="0">
              <a:latin typeface="Candara"/>
            </a:endParaRPr>
          </a:p>
          <a:p>
            <a:r>
              <a:rPr lang="en-US" sz="1800" b="1" strike="noStrike" spc="-1" dirty="0">
                <a:latin typeface="Candara"/>
              </a:rPr>
              <a:t>Why: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  <a:ea typeface="Microsoft YaHei"/>
              </a:rPr>
              <a:t>Understanding XML and related technologies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latin typeface="Candara"/>
                <a:ea typeface="Microsoft YaHei"/>
              </a:rPr>
              <a:t>Understanding the relation between XML and scholarly goals and aims</a:t>
            </a:r>
            <a:endParaRPr lang="en-US" sz="2200" b="1" strike="noStrike" spc="-1" dirty="0">
              <a:latin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71320" y="2289240"/>
            <a:ext cx="11048400" cy="22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36" name="Picture 7"/>
          <p:cNvPicPr/>
          <p:nvPr/>
        </p:nvPicPr>
        <p:blipFill>
          <a:blip r:embed="rId3"/>
          <a:stretch/>
        </p:blipFill>
        <p:spPr>
          <a:xfrm>
            <a:off x="1097280" y="3474720"/>
            <a:ext cx="3749040" cy="3288960"/>
          </a:xfrm>
          <a:prstGeom prst="rect">
            <a:avLst/>
          </a:prstGeom>
          <a:ln>
            <a:noFill/>
          </a:ln>
        </p:spPr>
      </p:pic>
      <p:pic>
        <p:nvPicPr>
          <p:cNvPr id="137" name="Picture 9"/>
          <p:cNvPicPr/>
          <p:nvPr/>
        </p:nvPicPr>
        <p:blipFill>
          <a:blip r:embed="rId4"/>
          <a:srcRect l="77065" t="70423" r="9312" b="2909"/>
          <a:stretch/>
        </p:blipFill>
        <p:spPr>
          <a:xfrm rot="5400000">
            <a:off x="624240" y="349560"/>
            <a:ext cx="2464560" cy="360216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4894200" y="1104120"/>
            <a:ext cx="8364600" cy="37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!ELEMENT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 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tr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*,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table_text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*,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table_person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*,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table_book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*,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table_location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*,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table_</a:t>
            </a:r>
            <a:r>
              <a:rPr lang="en-US" sz="1400" b="0" strike="noStrike" spc="-1">
                <a:solidFill>
                  <a:srgbClr val="0000FF"/>
                </a:solidFill>
                <a:latin typeface="Times New Roman"/>
              </a:rPr>
              <a:t>symbol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*,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table_text_translation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?)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 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!ATTLIST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 type 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astrological_chart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standard_table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1500" b="0" strike="noStrike" spc="-1">
                <a:solidFill>
                  <a:srgbClr val="F5844C"/>
                </a:solidFill>
                <a:latin typeface="Times New Roman"/>
              </a:rPr>
              <a:t>#REQUIRED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!ATTLIST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 place 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head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tail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left_margin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right_margin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intext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full_page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1500" b="0" strike="noStrike" spc="-1">
                <a:solidFill>
                  <a:srgbClr val="F5844C"/>
                </a:solidFill>
                <a:latin typeface="Times New Roman"/>
              </a:rPr>
              <a:t>#REQUIRED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!ATTLIST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 id </a:t>
            </a:r>
            <a:r>
              <a:rPr lang="en-US" sz="1500" b="0" strike="noStrike" spc="-1">
                <a:solidFill>
                  <a:srgbClr val="008C00"/>
                </a:solidFill>
                <a:latin typeface="Times New Roman"/>
              </a:rPr>
              <a:t>CDATA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1500" b="0" strike="noStrike" spc="-1">
                <a:solidFill>
                  <a:srgbClr val="F5844C"/>
                </a:solidFill>
                <a:latin typeface="Times New Roman"/>
              </a:rPr>
              <a:t>#IMPLIED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 </a:t>
            </a:r>
            <a:r>
              <a:rPr lang="en-US" sz="1500" b="0" strike="noStrike" spc="-1">
                <a:solidFill>
                  <a:srgbClr val="333300"/>
                </a:solidFill>
                <a:latin typeface="Times New Roman"/>
              </a:rPr>
              <a:t>&lt;!--functions as ID--&gt;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!ATTLIST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 internal_link </a:t>
            </a:r>
            <a:r>
              <a:rPr lang="en-US" sz="1500" b="0" strike="noStrike" spc="-1">
                <a:solidFill>
                  <a:srgbClr val="008C00"/>
                </a:solidFill>
                <a:latin typeface="Times New Roman"/>
              </a:rPr>
              <a:t>CDATA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1500" b="0" strike="noStrike" spc="-1">
                <a:solidFill>
                  <a:srgbClr val="F5844C"/>
                </a:solidFill>
                <a:latin typeface="Times New Roman"/>
              </a:rPr>
              <a:t>#IMPLIED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 </a:t>
            </a:r>
            <a:r>
              <a:rPr lang="en-US" sz="1500" b="0" strike="noStrike" spc="-1">
                <a:solidFill>
                  <a:srgbClr val="333300"/>
                </a:solidFill>
                <a:latin typeface="Times New Roman"/>
              </a:rPr>
              <a:t>&lt;!--functions as IDREFS--&gt;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 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!ATTLIST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 aggregated_information </a:t>
            </a:r>
            <a:r>
              <a:rPr lang="en-US" sz="1500" b="0" strike="noStrike" spc="-1">
                <a:solidFill>
                  <a:srgbClr val="008C00"/>
                </a:solidFill>
                <a:latin typeface="Times New Roman"/>
              </a:rPr>
              <a:t>CDATA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1500" b="0" strike="noStrike" spc="-1">
                <a:solidFill>
                  <a:srgbClr val="F5844C"/>
                </a:solidFill>
                <a:latin typeface="Times New Roman"/>
              </a:rPr>
              <a:t>#IMPLIED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 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!ELEMENT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tr 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th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*,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td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*)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     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!ELEMENT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th 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500" b="0" strike="noStrike" spc="-1">
                <a:solidFill>
                  <a:srgbClr val="008C00"/>
                </a:solidFill>
                <a:latin typeface="Times New Roman"/>
              </a:rPr>
              <a:t>#PCDATA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       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!ATTLIST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th label </a:t>
            </a:r>
            <a:r>
              <a:rPr lang="en-US" sz="1500" b="0" strike="noStrike" spc="-1">
                <a:solidFill>
                  <a:srgbClr val="008C00"/>
                </a:solidFill>
                <a:latin typeface="Times New Roman"/>
              </a:rPr>
              <a:t>CDATA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1500" b="0" strike="noStrike" spc="-1">
                <a:solidFill>
                  <a:srgbClr val="F5844C"/>
                </a:solidFill>
                <a:latin typeface="Times New Roman"/>
              </a:rPr>
              <a:t>#IMPLIED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  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!ATTLIST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th anchor_text </a:t>
            </a:r>
            <a:r>
              <a:rPr lang="en-US" sz="1500" b="0" strike="noStrike" spc="-1">
                <a:solidFill>
                  <a:srgbClr val="008C00"/>
                </a:solidFill>
                <a:latin typeface="Times New Roman"/>
              </a:rPr>
              <a:t>CDATA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1500" b="0" strike="noStrike" spc="-1">
                <a:solidFill>
                  <a:srgbClr val="F5844C"/>
                </a:solidFill>
                <a:latin typeface="Times New Roman"/>
              </a:rPr>
              <a:t>#IMPLIED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!ATTLIST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th anchor_data </a:t>
            </a:r>
            <a:r>
              <a:rPr lang="en-US" sz="1500" b="0" strike="noStrike" spc="-1">
                <a:solidFill>
                  <a:srgbClr val="008C00"/>
                </a:solidFill>
                <a:latin typeface="Times New Roman"/>
              </a:rPr>
              <a:t>CDATA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1500" b="0" strike="noStrike" spc="-1">
                <a:solidFill>
                  <a:srgbClr val="F5844C"/>
                </a:solidFill>
                <a:latin typeface="Times New Roman"/>
              </a:rPr>
              <a:t>#IMPLIED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  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!ELEMENT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td 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500" b="0" strike="noStrike" spc="-1">
                <a:solidFill>
                  <a:srgbClr val="008C00"/>
                </a:solidFill>
                <a:latin typeface="Times New Roman"/>
              </a:rPr>
              <a:t>#PCDATA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!ATTLIST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td anchor_text </a:t>
            </a:r>
            <a:r>
              <a:rPr lang="en-US" sz="1500" b="0" strike="noStrike" spc="-1">
                <a:solidFill>
                  <a:srgbClr val="008C00"/>
                </a:solidFill>
                <a:latin typeface="Times New Roman"/>
              </a:rPr>
              <a:t>CDATA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1500" b="0" strike="noStrike" spc="-1">
                <a:solidFill>
                  <a:srgbClr val="F5844C"/>
                </a:solidFill>
                <a:latin typeface="Times New Roman"/>
              </a:rPr>
              <a:t>#IMPLIED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!ATTLIST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td anchor_data </a:t>
            </a:r>
            <a:r>
              <a:rPr lang="en-US" sz="1500" b="0" strike="noStrike" spc="-1">
                <a:solidFill>
                  <a:srgbClr val="008C00"/>
                </a:solidFill>
                <a:latin typeface="Times New Roman"/>
              </a:rPr>
              <a:t>CDATA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1500" b="0" strike="noStrike" spc="-1">
                <a:solidFill>
                  <a:srgbClr val="F5844C"/>
                </a:solidFill>
                <a:latin typeface="Times New Roman"/>
              </a:rPr>
              <a:t>#IMPLIED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   </a:t>
            </a:r>
            <a:br/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        &lt;</a:t>
            </a:r>
            <a:r>
              <a:rPr lang="en-US" sz="1500" b="0" strike="noStrike" spc="-1">
                <a:solidFill>
                  <a:srgbClr val="000096"/>
                </a:solidFill>
                <a:latin typeface="Times New Roman"/>
              </a:rPr>
              <a:t>!ELEMENT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 table_text 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500" b="0" strike="noStrike" spc="-1">
                <a:solidFill>
                  <a:srgbClr val="008C00"/>
                </a:solidFill>
                <a:latin typeface="Times New Roman"/>
              </a:rPr>
              <a:t>#PCDATA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1500" b="0" strike="noStrike" spc="-1">
                <a:solidFill>
                  <a:srgbClr val="0000FF"/>
                </a:solidFill>
                <a:latin typeface="Times New Roman"/>
              </a:rPr>
              <a:t>&gt;</a:t>
            </a:r>
            <a:endParaRPr lang="en-US" sz="1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09480" y="94176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A brief history of XML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609480" y="2148120"/>
            <a:ext cx="10972440" cy="4117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</a:t>
            </a: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X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tensible </a:t>
            </a: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arkup </a:t>
            </a: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L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anguage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Developed in the mid-1990s 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HTML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: focus on capturing “presentation layers”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tanderdized </a:t>
            </a: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G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eneral </a:t>
            </a: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arkup </a:t>
            </a: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L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anguage: very technical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XML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as alternative for </a:t>
            </a: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SGML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Describing and capturing </a:t>
            </a: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data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Data exchange &amp; creation of </a:t>
            </a:r>
            <a:r>
              <a:rPr lang="de-DE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structured data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609480" y="94176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Elements and Attributes (1)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609480" y="2148120"/>
            <a:ext cx="10972440" cy="4117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Elements: the main building blocks of XML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Elements: describe and contain particular data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Attributes: define properties of elements (metadata)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Example: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&lt;recipe&gt;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&lt;recipe </a:t>
            </a:r>
            <a:r>
              <a:rPr lang="de-DE" sz="3200" b="0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name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=‘’&gt;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09480" y="94176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Elements and Attributes (2)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609480" y="2148120"/>
            <a:ext cx="10972440" cy="4709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&lt;recipe&gt; </a:t>
            </a:r>
            <a:r>
              <a:rPr lang="de-DE" sz="2400" b="0" i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This is the recipe to make </a:t>
            </a:r>
            <a:r>
              <a:rPr lang="de-DE" sz="2400" b="0" i="1" u="sng" strike="noStrike" spc="-1">
                <a:solidFill>
                  <a:srgbClr val="000000"/>
                </a:solidFill>
                <a:uFillTx/>
                <a:latin typeface="Candara"/>
                <a:ea typeface="ＭＳ Ｐゴシック"/>
              </a:rPr>
              <a:t>apple pie</a:t>
            </a:r>
            <a:r>
              <a:rPr lang="de-DE" sz="2400" b="0" i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. One needs the following </a:t>
            </a:r>
            <a:r>
              <a:rPr lang="de-DE" sz="2400" b="0" i="1" u="sng" strike="noStrike" spc="-1">
                <a:solidFill>
                  <a:srgbClr val="000000"/>
                </a:solidFill>
                <a:uFillTx/>
                <a:latin typeface="Candara"/>
                <a:ea typeface="ＭＳ Ｐゴシック"/>
              </a:rPr>
              <a:t>ingredients</a:t>
            </a:r>
            <a:r>
              <a:rPr lang="de-DE" sz="2400" b="0" i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. Start with peeling the apples…</a:t>
            </a:r>
            <a:endParaRPr lang="de-DE" sz="24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&lt;/recipe&gt;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&lt;recipe </a:t>
            </a:r>
            <a:r>
              <a:rPr lang="de-DE" sz="3200" b="0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name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=‘Apple Pie’&gt; </a:t>
            </a:r>
            <a:r>
              <a:rPr lang="de-DE" sz="2400" b="0" i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One needs the following </a:t>
            </a:r>
            <a:r>
              <a:rPr lang="de-DE" sz="2400" b="0" i="1" u="sng" strike="noStrike" spc="-1">
                <a:solidFill>
                  <a:srgbClr val="000000"/>
                </a:solidFill>
                <a:uFillTx/>
                <a:latin typeface="Candara"/>
                <a:ea typeface="ＭＳ Ｐゴシック"/>
              </a:rPr>
              <a:t>ingredients</a:t>
            </a:r>
            <a:r>
              <a:rPr lang="de-DE" sz="2400" b="0" i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. Start with peeling the apples…</a:t>
            </a:r>
            <a:endParaRPr lang="de-DE" sz="24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&lt;/recipe&gt;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609480" y="2148120"/>
            <a:ext cx="10972440" cy="4117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&lt;recipe </a:t>
            </a:r>
            <a:r>
              <a:rPr lang="de-DE" sz="3200" b="0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name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=‘Apple Pie’ </a:t>
            </a:r>
            <a:r>
              <a:rPr lang="de-DE" sz="3200" b="0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ingredient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=‘apples’&gt; 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i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Start with peeling the apples…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&lt;/recipe&gt;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&lt;recipe </a:t>
            </a:r>
            <a:r>
              <a:rPr lang="de-DE" sz="3200" b="0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name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=‘Apple Pie’ </a:t>
            </a:r>
            <a:r>
              <a:rPr lang="de-DE" sz="3200" b="0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ingredient</a:t>
            </a:r>
            <a:r>
              <a:rPr lang="de-DE" sz="3200" b="1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s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=‘apples; sugar; flour’&gt; 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i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Start with peeling the apples…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&lt;/recipe&gt;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609480" y="94176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Elements and Attributes (3)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09480" y="2148120"/>
            <a:ext cx="10972440" cy="4117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&lt;recipe </a:t>
            </a:r>
            <a:r>
              <a:rPr lang="de-DE" sz="3200" b="0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name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=‘Apple Pie’&gt; 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	&lt;ingredient </a:t>
            </a:r>
            <a:r>
              <a:rPr lang="de-DE" sz="3200" b="0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name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= ‘Apple’ </a:t>
            </a:r>
            <a:r>
              <a:rPr lang="de-DE" sz="3200" b="0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type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= ‘Goudreinet’/&gt;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	&lt;ingredient </a:t>
            </a:r>
            <a:r>
              <a:rPr lang="de-DE" sz="3200" b="0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name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=‘Sugar’ </a:t>
            </a:r>
            <a:r>
              <a:rPr lang="de-DE" sz="3200" b="0" strike="noStrike" spc="-1">
                <a:solidFill>
                  <a:srgbClr val="8EB4E3"/>
                </a:solidFill>
                <a:latin typeface="Candara"/>
                <a:ea typeface="ＭＳ Ｐゴシック"/>
              </a:rPr>
              <a:t>type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= ‘Brown sugar’/&gt;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i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	&lt;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instructions&gt;</a:t>
            </a:r>
            <a:r>
              <a:rPr lang="de-DE" sz="3200" b="0" i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Start with peeling the apples…</a:t>
            </a: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&lt;/instructions&gt;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de-DE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&lt;/recipe&gt;</a:t>
            </a: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de-DE" sz="3200" b="0" strike="noStrike" spc="-1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609480" y="94176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Elements and Attributes (4)</a:t>
            </a:r>
            <a:endParaRPr lang="de-DE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2221</Words>
  <Application>Microsoft Office PowerPoint</Application>
  <PresentationFormat>Widescreen</PresentationFormat>
  <Paragraphs>172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Candara</vt:lpstr>
      <vt:lpstr>Delicious-Roman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Johannes Gutenberg-Universität Mainz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Schieferstein, Kathrin</dc:creator>
  <dc:description/>
  <cp:lastModifiedBy>Geraerts, Jaap</cp:lastModifiedBy>
  <cp:revision>97</cp:revision>
  <dcterms:created xsi:type="dcterms:W3CDTF">2019-04-17T11:48:36Z</dcterms:created>
  <dcterms:modified xsi:type="dcterms:W3CDTF">2020-11-10T09:46:28Z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Johannes Gutenberg-Universität Mainz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23</vt:i4>
  </property>
</Properties>
</file>